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65" r:id="rId13"/>
    <p:sldId id="452" r:id="rId14"/>
    <p:sldId id="393" r:id="rId15"/>
    <p:sldId id="454" r:id="rId16"/>
    <p:sldId id="275" r:id="rId17"/>
    <p:sldId id="291" r:id="rId18"/>
    <p:sldId id="386" r:id="rId19"/>
    <p:sldId id="387" r:id="rId20"/>
    <p:sldId id="388" r:id="rId21"/>
    <p:sldId id="293" r:id="rId22"/>
    <p:sldId id="295" r:id="rId23"/>
    <p:sldId id="389" r:id="rId24"/>
    <p:sldId id="390" r:id="rId25"/>
    <p:sldId id="425" r:id="rId26"/>
    <p:sldId id="456" r:id="rId27"/>
    <p:sldId id="457" r:id="rId28"/>
    <p:sldId id="426" r:id="rId29"/>
    <p:sldId id="427" r:id="rId30"/>
    <p:sldId id="392" r:id="rId31"/>
    <p:sldId id="428" r:id="rId32"/>
    <p:sldId id="429" r:id="rId33"/>
    <p:sldId id="439" r:id="rId34"/>
    <p:sldId id="430" r:id="rId35"/>
    <p:sldId id="464" r:id="rId36"/>
    <p:sldId id="463" r:id="rId37"/>
    <p:sldId id="458" r:id="rId38"/>
    <p:sldId id="461" r:id="rId39"/>
    <p:sldId id="460" r:id="rId40"/>
    <p:sldId id="432" r:id="rId41"/>
    <p:sldId id="433" r:id="rId42"/>
    <p:sldId id="436" r:id="rId43"/>
    <p:sldId id="437" r:id="rId44"/>
    <p:sldId id="443" r:id="rId45"/>
    <p:sldId id="305" r:id="rId46"/>
    <p:sldId id="459" r:id="rId47"/>
    <p:sldId id="402" r:id="rId48"/>
    <p:sldId id="401" r:id="rId49"/>
    <p:sldId id="405" r:id="rId50"/>
    <p:sldId id="403" r:id="rId51"/>
    <p:sldId id="404" r:id="rId52"/>
    <p:sldId id="406" r:id="rId53"/>
    <p:sldId id="407" r:id="rId54"/>
    <p:sldId id="411" r:id="rId55"/>
    <p:sldId id="412" r:id="rId56"/>
    <p:sldId id="414" r:id="rId57"/>
    <p:sldId id="415" r:id="rId58"/>
    <p:sldId id="413" r:id="rId59"/>
    <p:sldId id="4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8.tif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Problem</a:t>
            </a:r>
            <a:r>
              <a:rPr lang="en-US" sz="4800" dirty="0"/>
              <a:t>: the mechanisms underlying photosynthetic acclimation are not well known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42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</a:t>
            </a:r>
            <a:r>
              <a:rPr lang="en-US" dirty="0" err="1"/>
              <a:t>envionrments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40" y="247506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38" y="247506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Theory can be useful!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10481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0462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78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651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61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openness determines </a:t>
            </a:r>
            <a:r>
              <a:rPr lang="el-GR" i="1" dirty="0"/>
              <a:t>χ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0C8D-AF80-6D45-A7BC-8C744352D59B}"/>
              </a:ext>
            </a:extLst>
          </p:cNvPr>
          <p:cNvSpPr txBox="1"/>
          <p:nvPr/>
        </p:nvSpPr>
        <p:spPr>
          <a:xfrm>
            <a:off x="1583770" y="2844797"/>
            <a:ext cx="9024457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internal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  <a:r>
              <a:rPr lang="en-US" sz="4400" dirty="0">
                <a:solidFill>
                  <a:srgbClr val="009051"/>
                </a:solidFill>
              </a:rPr>
              <a:t> / external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</a:p>
          <a:p>
            <a:pPr algn="ctr"/>
            <a:endParaRPr lang="en-US" sz="4400" baseline="-25000" dirty="0">
              <a:solidFill>
                <a:srgbClr val="009051"/>
              </a:solidFill>
            </a:endParaRPr>
          </a:p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i</a:t>
            </a:r>
            <a:r>
              <a:rPr lang="en-US" sz="4400" dirty="0">
                <a:solidFill>
                  <a:srgbClr val="009051"/>
                </a:solidFill>
              </a:rPr>
              <a:t> /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13E4E-0589-5D46-94DE-3BA4391B8BB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C564E-A039-B649-852D-D2D6765547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CEA6E1-23D5-5845-B12F-1723F4E2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80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minimizes the costs to maintain transpiration and carboxylation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5796-7660-9047-BC2D-207623D9569B}"/>
              </a:ext>
            </a:extLst>
          </p:cNvPr>
          <p:cNvSpPr txBox="1"/>
          <p:nvPr/>
        </p:nvSpPr>
        <p:spPr>
          <a:xfrm>
            <a:off x="488754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transpiration (</a:t>
            </a:r>
            <a:r>
              <a:rPr lang="en-US" sz="2800" i="1" dirty="0">
                <a:solidFill>
                  <a:srgbClr val="011893"/>
                </a:solidFill>
              </a:rPr>
              <a:t>E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06DA1-C7BA-224C-9E4D-55632941A86D}"/>
              </a:ext>
            </a:extLst>
          </p:cNvPr>
          <p:cNvSpPr txBox="1"/>
          <p:nvPr/>
        </p:nvSpPr>
        <p:spPr>
          <a:xfrm>
            <a:off x="5349632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</a:t>
            </a:r>
          </a:p>
          <a:p>
            <a:r>
              <a:rPr lang="en-US" sz="2800" dirty="0">
                <a:solidFill>
                  <a:srgbClr val="011893"/>
                </a:solidFill>
              </a:rPr>
              <a:t>Rubisco (</a:t>
            </a:r>
            <a:r>
              <a:rPr lang="en-US" sz="2800" i="1" dirty="0" err="1">
                <a:solidFill>
                  <a:srgbClr val="011893"/>
                </a:solidFill>
              </a:rPr>
              <a:t>V</a:t>
            </a:r>
            <a:r>
              <a:rPr lang="en-US" sz="2800" baseline="-25000" dirty="0" err="1">
                <a:solidFill>
                  <a:srgbClr val="011893"/>
                </a:solidFill>
              </a:rPr>
              <a:t>cmax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CB12D-0A6C-6444-B177-5B4D2BA1B70B}"/>
              </a:ext>
            </a:extLst>
          </p:cNvPr>
          <p:cNvCxnSpPr>
            <a:cxnSpLocks/>
          </p:cNvCxnSpPr>
          <p:nvPr/>
        </p:nvCxnSpPr>
        <p:spPr>
          <a:xfrm flipV="1">
            <a:off x="2134591" y="3608927"/>
            <a:ext cx="95535" cy="1009209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C77D8-AC6D-6342-9FF6-C1D55A74CF75}"/>
              </a:ext>
            </a:extLst>
          </p:cNvPr>
          <p:cNvCxnSpPr>
            <a:cxnSpLocks/>
          </p:cNvCxnSpPr>
          <p:nvPr/>
        </p:nvCxnSpPr>
        <p:spPr>
          <a:xfrm flipH="1" flipV="1">
            <a:off x="5042283" y="3650234"/>
            <a:ext cx="803651" cy="1009208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/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5400" b="0" dirty="0">
                    <a:solidFill>
                      <a:srgbClr val="00905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54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blipFill>
                <a:blip r:embed="rId2"/>
                <a:stretch>
                  <a:fillRect l="-936" r="-1124" b="-10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0D9A28C-5A01-084E-A392-512ABAE90D9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F7456-94C4-5646-A590-F3DB3EB0C4D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CD4E8E-7866-9C40-9BC3-4EEC93F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EACAA1-0142-9849-9744-B2627F9644B3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0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 err="1"/>
              <a:t>mathmatically</a:t>
            </a:r>
            <a:r>
              <a:rPr lang="el-GR" i="1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/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/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  <a:blipFill>
                <a:blip r:embed="rId3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0C00D-2325-DD42-9693-16552EF9F12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346B9-87DF-6445-9AE3-64329D7F6B3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B2E96-F525-6049-986D-EAD20CE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0A0C6C-72CC-FA4A-83C9-CF5819BDC276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07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is a function of the costs and the environment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0" y="6488668"/>
            <a:ext cx="676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2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389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296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710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090-D64B-2A42-8ECF-D1DDAD17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Globally, </a:t>
            </a:r>
            <a:r>
              <a:rPr lang="el-GR" i="1" dirty="0">
                <a:cs typeface="Calibri" panose="020F0502020204030204" pitchFamily="34" charset="0"/>
              </a:rPr>
              <a:t>χ</a:t>
            </a:r>
            <a:r>
              <a:rPr lang="en-US" dirty="0">
                <a:cs typeface="Calibri" panose="020F0502020204030204" pitchFamily="34" charset="0"/>
              </a:rPr>
              <a:t> is optimized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F5AFF-88A5-764C-9020-9E5BCA62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97" y="1830484"/>
            <a:ext cx="6597605" cy="46726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F53CC8-10C0-1547-869A-7E23880B0BF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E1569-2465-5741-8D18-9BF5D8C21C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99A8C-1984-394D-B12A-8906873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A2CFA7-DB99-8542-A075-BC7AA8A17D98}"/>
              </a:ext>
            </a:extLst>
          </p:cNvPr>
          <p:cNvSpPr txBox="1"/>
          <p:nvPr/>
        </p:nvSpPr>
        <p:spPr>
          <a:xfrm>
            <a:off x="0" y="6488668"/>
            <a:ext cx="32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94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greater VPD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B11ACC-4F46-484B-A97D-097C113B9F61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CE809-9D4B-C744-976F-538B4A9127B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AF2BC-AD48-834F-B47F-1A9291DC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785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elevation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B70A7E-94B7-D941-9EF3-2A6F8EEFFC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20522-3227-514F-BEA4-EEF49509EA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2194E-C8B3-8443-9243-5AA36A391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971784-8F60-0841-8326-C8F2D804FC0A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4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1809</Words>
  <Application>Microsoft Macintosh PowerPoint</Application>
  <PresentationFormat>Widescreen</PresentationFormat>
  <Paragraphs>227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Mangal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Problem: the mechanisms underlying photosynthetic acclimation are not well known</vt:lpstr>
      <vt:lpstr>Solution: A testable, theoretical model!</vt:lpstr>
      <vt:lpstr>Least cost theory</vt:lpstr>
      <vt:lpstr>Biochemistry optimization: Coordination hypothesis</vt:lpstr>
      <vt:lpstr>Coordination of photosynthesis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PowerPoint Presentation</vt:lpstr>
      <vt:lpstr>Question 4: When is C4 photosynthesis an advantage over C3 photosynthesis?  C4 is better in hot, dry, low CO2 environments</vt:lpstr>
      <vt:lpstr>Conclusions</vt:lpstr>
      <vt:lpstr>PowerPoint Presentation</vt:lpstr>
      <vt:lpstr>Globally, N addition has no impact on leaf N</vt:lpstr>
      <vt:lpstr>PowerPoint Presentation</vt:lpstr>
      <vt:lpstr>PowerPoint Presentation</vt:lpstr>
      <vt:lpstr>Optimal stomatal conductance </vt:lpstr>
      <vt:lpstr>Stomatal openness determines χ </vt:lpstr>
      <vt:lpstr>Optimal χ minimizes the costs to maintain transpiration and carboxylation </vt:lpstr>
      <vt:lpstr>Optimal χ mathmatically </vt:lpstr>
      <vt:lpstr>Optimal χ is a function of the costs and the environment </vt:lpstr>
      <vt:lpstr>PowerPoint Presentation</vt:lpstr>
      <vt:lpstr>PowerPoint Presentation</vt:lpstr>
      <vt:lpstr>PowerPoint Presentation</vt:lpstr>
      <vt:lpstr>Globally, χ is optimized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147</cp:revision>
  <cp:lastPrinted>2019-07-23T15:57:34Z</cp:lastPrinted>
  <dcterms:created xsi:type="dcterms:W3CDTF">2019-07-15T15:11:58Z</dcterms:created>
  <dcterms:modified xsi:type="dcterms:W3CDTF">2019-07-30T21:12:12Z</dcterms:modified>
</cp:coreProperties>
</file>